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7053263" cy="9309100"/>
  <p:defaultTextStyle>
    <a:defPPr lvl="0">
      <a:defRPr lang="en-US"/>
    </a:defPPr>
    <a:lvl1pPr lvl="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lvl="1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lvl="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lvl="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lvl="4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lvl="5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lvl="6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lvl="7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lvl="8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wuli Apanka Kwadzo Asigbee" initials="MAKA" lastIdx="2" clrIdx="0">
    <p:extLst>
      <p:ext uri="{19B8F6BF-5375-455C-9EA6-DF929625EA0E}">
        <p15:presenceInfo xmlns:p15="http://schemas.microsoft.com/office/powerpoint/2012/main" userId="Mawuli Apanka Kwadzo Asigbe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594" y="7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1" tIns="46745" rIns="93491" bIns="46745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218" y="0"/>
            <a:ext cx="3056414" cy="465455"/>
          </a:xfrm>
          <a:prstGeom prst="rect">
            <a:avLst/>
          </a:prstGeom>
        </p:spPr>
        <p:txBody>
          <a:bodyPr vert="horz" lIns="93491" tIns="46745" rIns="93491" bIns="46745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71F7C21-2347-42EA-B437-48F139AF534A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96913"/>
            <a:ext cx="5043487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1" tIns="46745" rIns="93491" bIns="46745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327" y="4421823"/>
            <a:ext cx="5642610" cy="4189095"/>
          </a:xfrm>
          <a:prstGeom prst="rect">
            <a:avLst/>
          </a:prstGeom>
        </p:spPr>
        <p:txBody>
          <a:bodyPr vert="horz" lIns="93491" tIns="46745" rIns="93491" bIns="46745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1" tIns="46745" rIns="93491" bIns="46745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218" y="8842029"/>
            <a:ext cx="3056414" cy="465455"/>
          </a:xfrm>
          <a:prstGeom prst="rect">
            <a:avLst/>
          </a:prstGeom>
        </p:spPr>
        <p:txBody>
          <a:bodyPr vert="horz" wrap="square" lIns="93491" tIns="46745" rIns="93491" bIns="4674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6479C52-49CB-4CB9-8185-076BCBB518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59505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479C52-49CB-4CB9-8185-076BCBB5186D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9178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479C52-49CB-4CB9-8185-076BCBB5186D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0444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F8CF9-02DE-40DB-90D1-F9AD185C343A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B6E9D-BE89-438F-A42C-581BF81104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0480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863DE-C58F-4344-9613-03C83E858CF4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8B21F-CDDE-4BFB-922B-D4728CDEB2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0054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386387" y="396875"/>
            <a:ext cx="1671638" cy="8451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1476" y="396875"/>
            <a:ext cx="4849813" cy="8451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EB6A6-3A2A-4737-BB18-27F30A1BE6FE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7BC8F-9A3A-48D6-B068-44E1207292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4023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BC7ED-413E-462D-850C-4C47AC03316F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4D935-D486-4227-85CD-97C5699182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609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BB7DD-2F0C-477B-AC6C-01CE511253CE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BDF0A-10DB-4B32-899E-DF14A90861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4906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6" y="2311401"/>
            <a:ext cx="3260725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7301" y="2311401"/>
            <a:ext cx="3260725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D4F02-EC2C-4221-AA3A-39DF8583FF17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6D61C-629E-44CF-8AB8-FE88DFAC36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4906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E5D33-797E-4081-B2C3-9BACF612E9B5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A29CF-9606-4997-ACE4-230591C96D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804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5BD38-A96B-46BB-8717-EE82F826EE0B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46938-0EAE-480A-AB96-639C39D2EC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0181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E6554-662F-43F4-916B-1FE1ED2A3E44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0F60A-B9EF-4001-91AB-99B4B8AD9F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5308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3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1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78A4E-D92F-4155-BF8D-2EFA173163C9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6E6FD-4E35-4AD2-B3C7-1150666673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2245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713F1-44DB-498E-8225-3E9F58ADDA67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4E4F3-145D-4E14-B404-A98C223C47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820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A623D0-DA1F-4543-B961-94BF86648105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24E663F-82F8-4B06-B38B-0177897CE8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5777124" y="1489234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6710574" y="1489234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7605924" y="1489234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8479525" y="1489235"/>
            <a:ext cx="742950" cy="78263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84" name="Text Box 4"/>
          <p:cNvSpPr txBox="1">
            <a:spLocks noChangeArrowheads="1"/>
          </p:cNvSpPr>
          <p:nvPr/>
        </p:nvSpPr>
        <p:spPr bwMode="auto">
          <a:xfrm>
            <a:off x="2333005" y="2599"/>
            <a:ext cx="54209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2400" b="1" dirty="0">
                <a:latin typeface="Calibri" pitchFamily="34" charset="0"/>
              </a:rPr>
              <a:t>Soybean Mother demonstration protocol</a:t>
            </a:r>
          </a:p>
        </p:txBody>
      </p:sp>
      <p:sp>
        <p:nvSpPr>
          <p:cNvPr id="31" name="Text Box 23"/>
          <p:cNvSpPr txBox="1">
            <a:spLocks noChangeArrowheads="1"/>
          </p:cNvSpPr>
          <p:nvPr/>
        </p:nvSpPr>
        <p:spPr bwMode="auto">
          <a:xfrm>
            <a:off x="5043488" y="1767046"/>
            <a:ext cx="7477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 dirty="0">
                <a:latin typeface="Calibri" pitchFamily="34" charset="0"/>
              </a:rPr>
              <a:t>-fertilizer</a:t>
            </a:r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5777124" y="2286000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58" name="Rectangle 5"/>
          <p:cNvSpPr>
            <a:spLocks noChangeArrowheads="1"/>
          </p:cNvSpPr>
          <p:nvPr/>
        </p:nvSpPr>
        <p:spPr bwMode="auto">
          <a:xfrm>
            <a:off x="6710574" y="2286000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64" name="Rectangle 6"/>
          <p:cNvSpPr>
            <a:spLocks noChangeArrowheads="1"/>
          </p:cNvSpPr>
          <p:nvPr/>
        </p:nvSpPr>
        <p:spPr bwMode="auto">
          <a:xfrm>
            <a:off x="7605924" y="2286000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65" name="Rectangle 7"/>
          <p:cNvSpPr>
            <a:spLocks noChangeArrowheads="1"/>
          </p:cNvSpPr>
          <p:nvPr/>
        </p:nvSpPr>
        <p:spPr bwMode="auto">
          <a:xfrm>
            <a:off x="8479525" y="2286001"/>
            <a:ext cx="742950" cy="78263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70" name="Text Box 22"/>
          <p:cNvSpPr txBox="1">
            <a:spLocks noChangeArrowheads="1"/>
          </p:cNvSpPr>
          <p:nvPr/>
        </p:nvSpPr>
        <p:spPr bwMode="auto">
          <a:xfrm>
            <a:off x="5003368" y="2509678"/>
            <a:ext cx="777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 dirty="0">
                <a:latin typeface="Calibri" pitchFamily="34" charset="0"/>
              </a:rPr>
              <a:t>+fertilizer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9436017" y="1525588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22"/>
          <p:cNvSpPr txBox="1">
            <a:spLocks noChangeArrowheads="1"/>
          </p:cNvSpPr>
          <p:nvPr/>
        </p:nvSpPr>
        <p:spPr bwMode="auto">
          <a:xfrm>
            <a:off x="9355734" y="1811179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9050934" y="3276441"/>
            <a:ext cx="2286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10800000">
            <a:off x="8517534" y="3276441"/>
            <a:ext cx="2286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28"/>
          <p:cNvSpPr txBox="1">
            <a:spLocks noChangeArrowheads="1"/>
          </p:cNvSpPr>
          <p:nvPr/>
        </p:nvSpPr>
        <p:spPr bwMode="auto">
          <a:xfrm>
            <a:off x="8669934" y="3182779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9448800" y="2058987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26"/>
          <p:cNvSpPr txBox="1">
            <a:spLocks noChangeArrowheads="1"/>
          </p:cNvSpPr>
          <p:nvPr/>
        </p:nvSpPr>
        <p:spPr bwMode="auto">
          <a:xfrm>
            <a:off x="5579470" y="990600"/>
            <a:ext cx="12545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1: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Farmer seed (V1)</a:t>
            </a:r>
          </a:p>
        </p:txBody>
      </p:sp>
      <p:sp>
        <p:nvSpPr>
          <p:cNvPr id="33" name="Text Box 28"/>
          <p:cNvSpPr txBox="1">
            <a:spLocks noChangeArrowheads="1"/>
          </p:cNvSpPr>
          <p:nvPr/>
        </p:nvSpPr>
        <p:spPr bwMode="auto">
          <a:xfrm>
            <a:off x="6889224" y="999220"/>
            <a:ext cx="5886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2: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V1</a:t>
            </a:r>
          </a:p>
        </p:txBody>
      </p:sp>
      <p:sp>
        <p:nvSpPr>
          <p:cNvPr id="34" name="Text Box 28"/>
          <p:cNvSpPr txBox="1">
            <a:spLocks noChangeArrowheads="1"/>
          </p:cNvSpPr>
          <p:nvPr/>
        </p:nvSpPr>
        <p:spPr bwMode="auto">
          <a:xfrm>
            <a:off x="7727424" y="1013797"/>
            <a:ext cx="6238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3: 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V2</a:t>
            </a:r>
          </a:p>
        </p:txBody>
      </p:sp>
      <p:sp>
        <p:nvSpPr>
          <p:cNvPr id="43" name="Text Box 28"/>
          <p:cNvSpPr txBox="1">
            <a:spLocks noChangeArrowheads="1"/>
          </p:cNvSpPr>
          <p:nvPr/>
        </p:nvSpPr>
        <p:spPr bwMode="auto">
          <a:xfrm>
            <a:off x="8565624" y="1024269"/>
            <a:ext cx="5886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4: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V2</a:t>
            </a:r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9436017" y="2362200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22"/>
          <p:cNvSpPr txBox="1">
            <a:spLocks noChangeArrowheads="1"/>
          </p:cNvSpPr>
          <p:nvPr/>
        </p:nvSpPr>
        <p:spPr bwMode="auto">
          <a:xfrm>
            <a:off x="9355734" y="2647791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50" name="Straight Arrow Connector 49"/>
          <p:cNvCxnSpPr/>
          <p:nvPr/>
        </p:nvCxnSpPr>
        <p:spPr>
          <a:xfrm>
            <a:off x="9448800" y="2895599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Box 9"/>
          <p:cNvSpPr txBox="1">
            <a:spLocks noChangeArrowheads="1"/>
          </p:cNvSpPr>
          <p:nvPr/>
        </p:nvSpPr>
        <p:spPr bwMode="auto">
          <a:xfrm>
            <a:off x="115037" y="528795"/>
            <a:ext cx="4781560" cy="4262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altLang="en-US" sz="1100" dirty="0">
                <a:latin typeface="+mn-lt"/>
              </a:rPr>
              <a:t>Choose a site with loose well-drained soil, ideally on a flat piece of land for the demonstration. Mark out 4 plots of dimensions 5 m x 10 m, 1 m apart; Each Plot will be used for planting a different soybean variety (V1, and V2) V1 is the farmers’ own saved seed; V2, is the certified improved hybrid  soybean variety. Half of each plot (i.e. 5 x 5 m) will be used to show farmers the effect of using fertilizer (TSP/SSP).</a:t>
            </a:r>
          </a:p>
          <a:p>
            <a:pPr marL="285750" lvl="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Prepare planting lines/rows 75 cm apart; make holes within the rows, 10 cm apart. Alternately drill seeds at 50-75cm between rows and 5cm within rows depending on the variety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Sow 2-3 seeds /planting hole (see diagram below).  Sow 5cm deep.</a:t>
            </a:r>
            <a:endParaRPr lang="en-US" altLang="en-US" sz="11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US" sz="1200" dirty="0">
                <a:latin typeface="+mn-lt"/>
              </a:rPr>
              <a:t>Treat seed with fungicides before planting to protect against soil-borne fungal diseases; alternately inoculate soybean seed before planting; NB. Do not treat inoculated seeds since the fungicides will kill the rhizobium of the inoculant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US" sz="1200" dirty="0">
                <a:latin typeface="+mn-lt"/>
              </a:rPr>
              <a:t>Use Single or Triple Super Phosphate  (SSP/TSP) fertilizers as recommended; organic manure can be applied as compliment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US" sz="1200" dirty="0">
                <a:latin typeface="+mn-lt"/>
              </a:rPr>
              <a:t>Use recommended herbicides by the AEA or CBA and MOFA</a:t>
            </a:r>
            <a:endParaRPr lang="en-GB" sz="11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In case of pests and disease attack use Crop Protection Method as recommended by your Extension Agent/Community-based Advisor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Common pests and disease attacks are shown below. 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Regularly inspect farm for any signs of infestation or destruction by pests and diseases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Harvest when leaves are being shed and the pods are dry (F</a:t>
            </a:r>
            <a:r>
              <a:rPr lang="en-US" sz="1100" b="1" dirty="0">
                <a:latin typeface="+mn-lt"/>
              </a:rPr>
              <a:t>ield Day 2)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Thresh, winnow and store in clean and disinfected warehouse.</a:t>
            </a:r>
            <a:endParaRPr lang="en-GB" sz="1100" dirty="0">
              <a:latin typeface="+mn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E7C1A60-2A24-428C-BFE4-C0CED2FA8E21}"/>
              </a:ext>
            </a:extLst>
          </p:cNvPr>
          <p:cNvSpPr txBox="1"/>
          <p:nvPr/>
        </p:nvSpPr>
        <p:spPr>
          <a:xfrm>
            <a:off x="171440" y="4876800"/>
            <a:ext cx="3867160" cy="187743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Seed Spacing for Soybean</a:t>
            </a:r>
          </a:p>
          <a:p>
            <a:endParaRPr lang="en-US" sz="1100" dirty="0"/>
          </a:p>
          <a:p>
            <a:endParaRPr lang="en-US" sz="1100" dirty="0"/>
          </a:p>
          <a:p>
            <a:endParaRPr lang="en-US" dirty="0"/>
          </a:p>
          <a:p>
            <a:r>
              <a:rPr lang="en-US" sz="1100" dirty="0"/>
              <a:t>                        Place 2-3 seeds in each hole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F1A6519-3DA8-4E77-9393-08DAD6702387}"/>
              </a:ext>
            </a:extLst>
          </p:cNvPr>
          <p:cNvSpPr/>
          <p:nvPr/>
        </p:nvSpPr>
        <p:spPr>
          <a:xfrm>
            <a:off x="838200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B7D04702-E14E-4664-9AA5-98C7F10C59E2}"/>
              </a:ext>
            </a:extLst>
          </p:cNvPr>
          <p:cNvSpPr/>
          <p:nvPr/>
        </p:nvSpPr>
        <p:spPr>
          <a:xfrm>
            <a:off x="1836023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951D9F6-AC71-4DD6-8D49-90B4561DC8F1}"/>
              </a:ext>
            </a:extLst>
          </p:cNvPr>
          <p:cNvSpPr/>
          <p:nvPr/>
        </p:nvSpPr>
        <p:spPr>
          <a:xfrm>
            <a:off x="2700715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513AC2A-4AD9-49FD-83AC-069CFEF718BD}"/>
              </a:ext>
            </a:extLst>
          </p:cNvPr>
          <p:cNvSpPr/>
          <p:nvPr/>
        </p:nvSpPr>
        <p:spPr>
          <a:xfrm>
            <a:off x="3565407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075E1C93-3F21-4D07-A13A-17C8D0CFD841}"/>
              </a:ext>
            </a:extLst>
          </p:cNvPr>
          <p:cNvSpPr/>
          <p:nvPr/>
        </p:nvSpPr>
        <p:spPr>
          <a:xfrm>
            <a:off x="838200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5CA13751-CE17-4D4F-88F7-AD5633B6DF4F}"/>
              </a:ext>
            </a:extLst>
          </p:cNvPr>
          <p:cNvSpPr/>
          <p:nvPr/>
        </p:nvSpPr>
        <p:spPr>
          <a:xfrm>
            <a:off x="1836023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4FC12289-9D3D-45BA-9A12-216260A7EF80}"/>
              </a:ext>
            </a:extLst>
          </p:cNvPr>
          <p:cNvSpPr/>
          <p:nvPr/>
        </p:nvSpPr>
        <p:spPr>
          <a:xfrm>
            <a:off x="2700715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12C0E9F4-0721-4476-A886-C24964FEAD98}"/>
              </a:ext>
            </a:extLst>
          </p:cNvPr>
          <p:cNvSpPr/>
          <p:nvPr/>
        </p:nvSpPr>
        <p:spPr>
          <a:xfrm>
            <a:off x="3565407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7825FDA7-3855-4012-AE73-038AC174F418}"/>
              </a:ext>
            </a:extLst>
          </p:cNvPr>
          <p:cNvCxnSpPr>
            <a:endCxn id="45" idx="7"/>
          </p:cNvCxnSpPr>
          <p:nvPr/>
        </p:nvCxnSpPr>
        <p:spPr>
          <a:xfrm flipH="1">
            <a:off x="1069141" y="5897880"/>
            <a:ext cx="211424" cy="38399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170D8411-C45B-413C-95A2-0708811380FD}"/>
              </a:ext>
            </a:extLst>
          </p:cNvPr>
          <p:cNvCxnSpPr/>
          <p:nvPr/>
        </p:nvCxnSpPr>
        <p:spPr>
          <a:xfrm>
            <a:off x="2835997" y="5181600"/>
            <a:ext cx="86469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0A4C8F5A-1907-49B2-8DDF-6B153AB6FC5A}"/>
              </a:ext>
            </a:extLst>
          </p:cNvPr>
          <p:cNvSpPr txBox="1"/>
          <p:nvPr/>
        </p:nvSpPr>
        <p:spPr>
          <a:xfrm>
            <a:off x="3048000" y="4876800"/>
            <a:ext cx="5753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10 cm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F5D7EFE-9BF0-4A5A-BCDC-39F94715905D}"/>
              </a:ext>
            </a:extLst>
          </p:cNvPr>
          <p:cNvSpPr txBox="1"/>
          <p:nvPr/>
        </p:nvSpPr>
        <p:spPr>
          <a:xfrm>
            <a:off x="228600" y="5758190"/>
            <a:ext cx="6039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70 cm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DD2E6A50-50D6-4D0A-BD25-7F95E471C44B}"/>
              </a:ext>
            </a:extLst>
          </p:cNvPr>
          <p:cNvCxnSpPr/>
          <p:nvPr/>
        </p:nvCxnSpPr>
        <p:spPr>
          <a:xfrm flipV="1">
            <a:off x="762000" y="5486400"/>
            <a:ext cx="0" cy="9144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2" name="image67.jpg" descr="C:\Users\RESOURCE ROOM\Downloads\SOYA FIELD.jpg">
            <a:extLst>
              <a:ext uri="{FF2B5EF4-FFF2-40B4-BE49-F238E27FC236}">
                <a16:creationId xmlns:a16="http://schemas.microsoft.com/office/drawing/2014/main" id="{306E1DC3-CF53-485C-8A7D-93A4A048AFCA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5124450" y="3324225"/>
            <a:ext cx="2602974" cy="1552575"/>
          </a:xfrm>
          <a:prstGeom prst="rect">
            <a:avLst/>
          </a:prstGeom>
          <a:ln/>
        </p:spPr>
      </p:pic>
      <p:pic>
        <p:nvPicPr>
          <p:cNvPr id="63" name="image34.jpg" descr="C:\Users\RESOURCE ROOM\Desktop\gear repaisr\eating cater.jpg">
            <a:extLst>
              <a:ext uri="{FF2B5EF4-FFF2-40B4-BE49-F238E27FC236}">
                <a16:creationId xmlns:a16="http://schemas.microsoft.com/office/drawing/2014/main" id="{31FEEB1D-33DD-4AAE-9BFC-368FD1831010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269540" y="5638800"/>
            <a:ext cx="1578809" cy="1143000"/>
          </a:xfrm>
          <a:prstGeom prst="rect">
            <a:avLst/>
          </a:prstGeom>
          <a:ln/>
        </p:spPr>
      </p:pic>
      <p:pic>
        <p:nvPicPr>
          <p:cNvPr id="66" name="image1.jpg" descr="C:\Users\RESOURCE ROOM\Desktop\gear repaisr\pod suck.jpg">
            <a:extLst>
              <a:ext uri="{FF2B5EF4-FFF2-40B4-BE49-F238E27FC236}">
                <a16:creationId xmlns:a16="http://schemas.microsoft.com/office/drawing/2014/main" id="{349DF10A-B0DF-47D6-BCDD-342187AF15DA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6055360" y="5638800"/>
            <a:ext cx="1717040" cy="1143000"/>
          </a:xfrm>
          <a:prstGeom prst="rect">
            <a:avLst/>
          </a:prstGeom>
          <a:ln/>
        </p:spPr>
      </p:pic>
      <p:pic>
        <p:nvPicPr>
          <p:cNvPr id="67" name="image43.jpg" descr="C:\Users\RESOURCE ROOM\Downloads\mosaic soyabean.jpg">
            <a:extLst>
              <a:ext uri="{FF2B5EF4-FFF2-40B4-BE49-F238E27FC236}">
                <a16:creationId xmlns:a16="http://schemas.microsoft.com/office/drawing/2014/main" id="{46E125D8-BD68-47C5-AF6D-B65E1FCC7A6C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7820025" y="5562600"/>
            <a:ext cx="1933575" cy="1219200"/>
          </a:xfrm>
          <a:prstGeom prst="rect">
            <a:avLst/>
          </a:prstGeom>
          <a:ln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915A0D-3DC1-4F57-B938-61C7A078D2AE}"/>
              </a:ext>
            </a:extLst>
          </p:cNvPr>
          <p:cNvSpPr txBox="1"/>
          <p:nvPr/>
        </p:nvSpPr>
        <p:spPr>
          <a:xfrm>
            <a:off x="4343401" y="5029200"/>
            <a:ext cx="20218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+mn-lt"/>
              </a:rPr>
              <a:t>Pests and diseases in soybean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668E1BB-1C02-4D4D-979D-99434FA2385B}"/>
              </a:ext>
            </a:extLst>
          </p:cNvPr>
          <p:cNvSpPr txBox="1"/>
          <p:nvPr/>
        </p:nvSpPr>
        <p:spPr>
          <a:xfrm>
            <a:off x="4343400" y="5311934"/>
            <a:ext cx="15049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+mn-lt"/>
              </a:rPr>
              <a:t>Leaf eating caterpillar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6EDB041-7029-4B8B-838A-904BBCC38073}"/>
              </a:ext>
            </a:extLst>
          </p:cNvPr>
          <p:cNvSpPr txBox="1"/>
          <p:nvPr/>
        </p:nvSpPr>
        <p:spPr>
          <a:xfrm>
            <a:off x="5926626" y="5286413"/>
            <a:ext cx="20218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+mn-lt"/>
              </a:rPr>
              <a:t>Pod sucking buds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AECCA00-31A4-4015-951F-7FD3A6A0998D}"/>
              </a:ext>
            </a:extLst>
          </p:cNvPr>
          <p:cNvSpPr txBox="1"/>
          <p:nvPr/>
        </p:nvSpPr>
        <p:spPr>
          <a:xfrm>
            <a:off x="7712714" y="5276378"/>
            <a:ext cx="20218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+mn-lt"/>
              </a:rPr>
              <a:t>Brown spot</a:t>
            </a:r>
          </a:p>
        </p:txBody>
      </p:sp>
    </p:spTree>
    <p:extLst>
      <p:ext uri="{BB962C8B-B14F-4D97-AF65-F5344CB8AC3E}">
        <p14:creationId xmlns:p14="http://schemas.microsoft.com/office/powerpoint/2010/main" val="1105969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6385970" y="1351445"/>
            <a:ext cx="2239465" cy="202160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84" name="Text Box 4"/>
          <p:cNvSpPr txBox="1">
            <a:spLocks noChangeArrowheads="1"/>
          </p:cNvSpPr>
          <p:nvPr/>
        </p:nvSpPr>
        <p:spPr bwMode="auto">
          <a:xfrm>
            <a:off x="2323464" y="84049"/>
            <a:ext cx="51532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2400" b="1" dirty="0">
                <a:latin typeface="Calibri" pitchFamily="34" charset="0"/>
              </a:rPr>
              <a:t>Soybean Baby demonstration protocol </a:t>
            </a:r>
          </a:p>
        </p:txBody>
      </p:sp>
      <p:sp>
        <p:nvSpPr>
          <p:cNvPr id="3085" name="Text Box 9"/>
          <p:cNvSpPr txBox="1">
            <a:spLocks noChangeArrowheads="1"/>
          </p:cNvSpPr>
          <p:nvPr/>
        </p:nvSpPr>
        <p:spPr bwMode="auto">
          <a:xfrm>
            <a:off x="353934" y="640495"/>
            <a:ext cx="5361065" cy="398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altLang="en-US" sz="1100" dirty="0">
                <a:latin typeface="+mn-lt"/>
              </a:rPr>
              <a:t>Choose a site with uniform soil fertility, ideally on a flat piece of land for the demonstration. Mark out a plot of 5 m x 5m </a:t>
            </a:r>
          </a:p>
          <a:p>
            <a:pPr marL="285750" lvl="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Prepare planting lines 75 cm apart; make holes within the rows,10 cm apart.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Sow 2-3 seeds /planting hole (see diagram below). </a:t>
            </a:r>
            <a:endParaRPr lang="en-US" altLang="en-US" sz="11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Treat seed with fungicides before planting to protect against soil-borne fungal diseases; alternately inoculate soybean seed before planting; NB. Do not treat inoculated seeds since the fungicides will kill the rhizobium of the inoculant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Nitrogen and potassium fertilizers are needed only when there are obvious deficiencies; organic manure can be applied as compliment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Use recommended herbicides by the AEA or CBA and MOFA</a:t>
            </a:r>
            <a:endParaRPr lang="en-GB" sz="11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In case of pests and disease attack use Crop Protection Method as recommended by your Extension Agent/Community-based Advisor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Common pests and disease attacks are shown below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altLang="en-US" sz="1100" dirty="0">
                <a:latin typeface="+mn-lt"/>
              </a:rPr>
              <a:t>Use 50 g pack of seed of appropriate soybean variety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Use Single or Triple Super Phosphate  (SSP/TSP) fertilizers as recommended; organic manure can be applied as compliment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Use recommended herbicides by the AEA or CBA and MOFA</a:t>
            </a:r>
            <a:endParaRPr lang="en-GB" sz="11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In case of pests and disease attack use Crop Protection Method as recommended by your Extension Agent/Community-based Advisor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Common pests and disease attacks are shown below. 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Regularly inspect farm for any signs of infestation or destruction by pests and diseases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Harvest when leaves are being shed and the pods are dry (F</a:t>
            </a:r>
            <a:r>
              <a:rPr lang="en-US" sz="1100" b="1" dirty="0">
                <a:latin typeface="+mn-lt"/>
              </a:rPr>
              <a:t>ield Day 2)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Thresh, winnow and store in clean and disinfected warehouse</a:t>
            </a:r>
            <a:endParaRPr lang="en-US" altLang="en-US" sz="1100" dirty="0">
              <a:latin typeface="+mn-lt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9168862" y="1381327"/>
            <a:ext cx="0" cy="55461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8" name="TextBox 22"/>
          <p:cNvSpPr txBox="1">
            <a:spLocks noChangeArrowheads="1"/>
          </p:cNvSpPr>
          <p:nvPr/>
        </p:nvSpPr>
        <p:spPr bwMode="auto">
          <a:xfrm>
            <a:off x="8974734" y="1994237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7873912" y="3689789"/>
            <a:ext cx="766073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 flipV="1">
            <a:off x="6362702" y="3712938"/>
            <a:ext cx="1143000" cy="142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28"/>
          <p:cNvSpPr txBox="1">
            <a:spLocks noChangeArrowheads="1"/>
          </p:cNvSpPr>
          <p:nvPr/>
        </p:nvSpPr>
        <p:spPr bwMode="auto">
          <a:xfrm>
            <a:off x="7505702" y="3566679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9188116" y="2284553"/>
            <a:ext cx="0" cy="108849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30163B1-FA59-4DBB-8BEC-BEDD0E3EAC70}"/>
              </a:ext>
            </a:extLst>
          </p:cNvPr>
          <p:cNvSpPr txBox="1"/>
          <p:nvPr/>
        </p:nvSpPr>
        <p:spPr>
          <a:xfrm>
            <a:off x="171440" y="4876800"/>
            <a:ext cx="3867160" cy="187743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Seed Spacing for Soybean</a:t>
            </a:r>
          </a:p>
          <a:p>
            <a:endParaRPr lang="en-US" sz="1100" dirty="0"/>
          </a:p>
          <a:p>
            <a:endParaRPr lang="en-US" sz="1100" dirty="0"/>
          </a:p>
          <a:p>
            <a:endParaRPr lang="en-US" dirty="0"/>
          </a:p>
          <a:p>
            <a:r>
              <a:rPr lang="en-US" sz="1100" dirty="0"/>
              <a:t>                        Place 2-3 seeds in each hole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9BAA2A7-11CB-45A8-9DC0-94E25E151553}"/>
              </a:ext>
            </a:extLst>
          </p:cNvPr>
          <p:cNvSpPr/>
          <p:nvPr/>
        </p:nvSpPr>
        <p:spPr>
          <a:xfrm>
            <a:off x="838200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748BCA2-E9C5-4318-9AD6-A0A67CE6F8AD}"/>
              </a:ext>
            </a:extLst>
          </p:cNvPr>
          <p:cNvSpPr/>
          <p:nvPr/>
        </p:nvSpPr>
        <p:spPr>
          <a:xfrm>
            <a:off x="1836023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674F00E-B1C8-4016-8CC3-48294F24A08C}"/>
              </a:ext>
            </a:extLst>
          </p:cNvPr>
          <p:cNvSpPr/>
          <p:nvPr/>
        </p:nvSpPr>
        <p:spPr>
          <a:xfrm>
            <a:off x="2700715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142EAA1-DFB3-4091-B7D5-AE5E30114E13}"/>
              </a:ext>
            </a:extLst>
          </p:cNvPr>
          <p:cNvSpPr/>
          <p:nvPr/>
        </p:nvSpPr>
        <p:spPr>
          <a:xfrm>
            <a:off x="3565407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F04B961-9524-4716-89CA-E0DD38718070}"/>
              </a:ext>
            </a:extLst>
          </p:cNvPr>
          <p:cNvSpPr/>
          <p:nvPr/>
        </p:nvSpPr>
        <p:spPr>
          <a:xfrm>
            <a:off x="838200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58907A3-ABD5-47E7-92D4-471F97E12D5E}"/>
              </a:ext>
            </a:extLst>
          </p:cNvPr>
          <p:cNvSpPr/>
          <p:nvPr/>
        </p:nvSpPr>
        <p:spPr>
          <a:xfrm>
            <a:off x="1836023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43ED633-603A-4136-A743-1606CA61E1C6}"/>
              </a:ext>
            </a:extLst>
          </p:cNvPr>
          <p:cNvSpPr/>
          <p:nvPr/>
        </p:nvSpPr>
        <p:spPr>
          <a:xfrm>
            <a:off x="2700715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B968837-ECFB-489F-9C0D-6F3AFC33AAD0}"/>
              </a:ext>
            </a:extLst>
          </p:cNvPr>
          <p:cNvSpPr/>
          <p:nvPr/>
        </p:nvSpPr>
        <p:spPr>
          <a:xfrm>
            <a:off x="3565407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18E0E5D-D77A-49ED-9C8E-CAD4C2EEB201}"/>
              </a:ext>
            </a:extLst>
          </p:cNvPr>
          <p:cNvCxnSpPr>
            <a:endCxn id="18" idx="7"/>
          </p:cNvCxnSpPr>
          <p:nvPr/>
        </p:nvCxnSpPr>
        <p:spPr>
          <a:xfrm flipH="1">
            <a:off x="1069141" y="5897880"/>
            <a:ext cx="211424" cy="38399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7349C30-95D1-4BD0-9845-58744C97EA58}"/>
              </a:ext>
            </a:extLst>
          </p:cNvPr>
          <p:cNvCxnSpPr/>
          <p:nvPr/>
        </p:nvCxnSpPr>
        <p:spPr>
          <a:xfrm>
            <a:off x="2835997" y="5181600"/>
            <a:ext cx="86469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02C2EA6F-7D46-4F92-BA67-B781218EA132}"/>
              </a:ext>
            </a:extLst>
          </p:cNvPr>
          <p:cNvSpPr txBox="1"/>
          <p:nvPr/>
        </p:nvSpPr>
        <p:spPr>
          <a:xfrm>
            <a:off x="3048000" y="4876800"/>
            <a:ext cx="5753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10 cm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5865C6E-9164-4C36-A460-956A0CA1A0AC}"/>
              </a:ext>
            </a:extLst>
          </p:cNvPr>
          <p:cNvSpPr txBox="1"/>
          <p:nvPr/>
        </p:nvSpPr>
        <p:spPr>
          <a:xfrm>
            <a:off x="228600" y="5758190"/>
            <a:ext cx="6039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70 cm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E75353D-EA68-41BD-9D5C-A683FA783EE9}"/>
              </a:ext>
            </a:extLst>
          </p:cNvPr>
          <p:cNvCxnSpPr/>
          <p:nvPr/>
        </p:nvCxnSpPr>
        <p:spPr>
          <a:xfrm flipV="1">
            <a:off x="762000" y="5562600"/>
            <a:ext cx="0" cy="9144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8" name="image67.jpg" descr="C:\Users\RESOURCE ROOM\Downloads\SOYA FIELD.jpg">
            <a:extLst>
              <a:ext uri="{FF2B5EF4-FFF2-40B4-BE49-F238E27FC236}">
                <a16:creationId xmlns:a16="http://schemas.microsoft.com/office/drawing/2014/main" id="{0DE2936B-C346-4D2D-B025-12278C5F01E5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5486400" y="3878156"/>
            <a:ext cx="2393424" cy="998644"/>
          </a:xfrm>
          <a:prstGeom prst="rect">
            <a:avLst/>
          </a:prstGeom>
          <a:ln/>
        </p:spPr>
      </p:pic>
      <p:pic>
        <p:nvPicPr>
          <p:cNvPr id="29" name="image34.jpg" descr="C:\Users\RESOURCE ROOM\Desktop\gear repaisr\eating cater.jpg">
            <a:extLst>
              <a:ext uri="{FF2B5EF4-FFF2-40B4-BE49-F238E27FC236}">
                <a16:creationId xmlns:a16="http://schemas.microsoft.com/office/drawing/2014/main" id="{2CE2EAA1-892B-4E09-B0C8-2B10E9BCCF8F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421940" y="5638800"/>
            <a:ext cx="1578809" cy="1143000"/>
          </a:xfrm>
          <a:prstGeom prst="rect">
            <a:avLst/>
          </a:prstGeom>
          <a:ln/>
        </p:spPr>
      </p:pic>
      <p:pic>
        <p:nvPicPr>
          <p:cNvPr id="30" name="image1.jpg" descr="C:\Users\RESOURCE ROOM\Desktop\gear repaisr\pod suck.jpg">
            <a:extLst>
              <a:ext uri="{FF2B5EF4-FFF2-40B4-BE49-F238E27FC236}">
                <a16:creationId xmlns:a16="http://schemas.microsoft.com/office/drawing/2014/main" id="{AA3EF97C-46B2-40D4-9D96-B3E7210ED7CE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6207760" y="5638800"/>
            <a:ext cx="1717040" cy="1143000"/>
          </a:xfrm>
          <a:prstGeom prst="rect">
            <a:avLst/>
          </a:prstGeom>
          <a:ln/>
        </p:spPr>
      </p:pic>
      <p:pic>
        <p:nvPicPr>
          <p:cNvPr id="31" name="image43.jpg" descr="C:\Users\RESOURCE ROOM\Downloads\mosaic soyabean.jpg">
            <a:extLst>
              <a:ext uri="{FF2B5EF4-FFF2-40B4-BE49-F238E27FC236}">
                <a16:creationId xmlns:a16="http://schemas.microsoft.com/office/drawing/2014/main" id="{BD462313-B6F9-410B-9BE2-2002772D95DC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7972425" y="5562600"/>
            <a:ext cx="1933575" cy="1219200"/>
          </a:xfrm>
          <a:prstGeom prst="rect">
            <a:avLst/>
          </a:prstGeom>
          <a:ln/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14F1C9C-359D-4EAB-A57E-43B624BD8A7B}"/>
              </a:ext>
            </a:extLst>
          </p:cNvPr>
          <p:cNvSpPr txBox="1"/>
          <p:nvPr/>
        </p:nvSpPr>
        <p:spPr>
          <a:xfrm>
            <a:off x="4495801" y="5029200"/>
            <a:ext cx="20218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+mn-lt"/>
              </a:rPr>
              <a:t>Pests and diseases in soybean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89F195D-6D36-4E7C-9808-9EAD5C782730}"/>
              </a:ext>
            </a:extLst>
          </p:cNvPr>
          <p:cNvSpPr txBox="1"/>
          <p:nvPr/>
        </p:nvSpPr>
        <p:spPr>
          <a:xfrm>
            <a:off x="4495800" y="5311934"/>
            <a:ext cx="15049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+mn-lt"/>
              </a:rPr>
              <a:t>Leaf eating caterpillar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5A82560-6729-40F7-8365-01C3E13D0D22}"/>
              </a:ext>
            </a:extLst>
          </p:cNvPr>
          <p:cNvSpPr txBox="1"/>
          <p:nvPr/>
        </p:nvSpPr>
        <p:spPr>
          <a:xfrm>
            <a:off x="6079026" y="5286413"/>
            <a:ext cx="20218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+mn-lt"/>
              </a:rPr>
              <a:t>Pod sucking buds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4D40274-B7DF-4215-A197-987B67E3F18D}"/>
              </a:ext>
            </a:extLst>
          </p:cNvPr>
          <p:cNvSpPr txBox="1"/>
          <p:nvPr/>
        </p:nvSpPr>
        <p:spPr>
          <a:xfrm>
            <a:off x="7865114" y="5276378"/>
            <a:ext cx="20218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+mn-lt"/>
              </a:rPr>
              <a:t>Brown spot</a:t>
            </a:r>
          </a:p>
        </p:txBody>
      </p:sp>
    </p:spTree>
    <p:extLst>
      <p:ext uri="{BB962C8B-B14F-4D97-AF65-F5344CB8AC3E}">
        <p14:creationId xmlns:p14="http://schemas.microsoft.com/office/powerpoint/2010/main" val="38759230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9972</TotalTime>
  <Words>651</Words>
  <Application>Microsoft Office PowerPoint</Application>
  <PresentationFormat>A4 Paper (210x297 mm)</PresentationFormat>
  <Paragraphs>70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Wingdings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Mawuli Apanka asigbee</dc:creator>
  <cp:lastModifiedBy>Paschal B, Atengdem</cp:lastModifiedBy>
  <cp:revision>9</cp:revision>
  <dcterms:modified xsi:type="dcterms:W3CDTF">2019-07-24T14:04:41Z</dcterms:modified>
</cp:coreProperties>
</file>